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oppins"/>
      <p:regular r:id="rId17"/>
      <p:bold r:id="rId18"/>
      <p:italic r:id="rId19"/>
      <p:boldItalic r:id="rId20"/>
    </p:embeddedFont>
    <p:embeddedFont>
      <p:font typeface="Montserrat Black"/>
      <p:bold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22" Type="http://schemas.openxmlformats.org/officeDocument/2006/relationships/font" Target="fonts/MontserratBlack-boldItalic.fntdata"/><Relationship Id="rId21" Type="http://schemas.openxmlformats.org/officeDocument/2006/relationships/font" Target="fonts/MontserratBlack-bold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oppins-regular.fntdata"/><Relationship Id="rId16" Type="http://schemas.openxmlformats.org/officeDocument/2006/relationships/slide" Target="slides/slide11.xml"/><Relationship Id="rId19" Type="http://schemas.openxmlformats.org/officeDocument/2006/relationships/font" Target="fonts/Poppins-italic.fntdata"/><Relationship Id="rId18" Type="http://schemas.openxmlformats.org/officeDocument/2006/relationships/font" Target="fonts/Poppi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b5070caa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b5070caa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801c3917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6801c3917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754cc8104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754cc8104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b5070ca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b5070ca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b5070caa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b5070caa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df5ecd9b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6df5ecd9b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f0d7f0f2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7f0d7f0f2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f0d7f0f2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f0d7f0f2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f0d7f0f2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f0d7f0f2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f0d7f0f2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f0d7f0f2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ef826090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7ef826090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hyperlink" Target="https://www.programiz.com/css" TargetMode="External"/><Relationship Id="rId5" Type="http://schemas.openxmlformats.org/officeDocument/2006/relationships/hyperlink" Target="https://developer.mozilla.org/en-US/docs/Learn/Getting_started_with_the_web/CSS_basics" TargetMode="External"/><Relationship Id="rId6" Type="http://schemas.openxmlformats.org/officeDocument/2006/relationships/hyperlink" Target="https://developer.mozilla.org/en-US/docs/Learn/CSS/First_steps/What_is_CSS" TargetMode="External"/><Relationship Id="rId7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750" y="2031749"/>
            <a:ext cx="4301450" cy="14571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164775" y="1104900"/>
            <a:ext cx="62538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CSS</a:t>
            </a:r>
            <a:endParaRPr b="1" sz="2600">
              <a:solidFill>
                <a:srgbClr val="C4A54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683275" y="3505200"/>
            <a:ext cx="35922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Muhammad Zahir Junejo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 and Answers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Lecture</a:t>
            </a: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 - Housekeeping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GB" sz="1600">
                <a:solidFill>
                  <a:schemeClr val="lt1"/>
                </a:solidFill>
              </a:rPr>
              <a:t>T</a:t>
            </a:r>
            <a:r>
              <a:rPr lang="en-GB" sz="1500">
                <a:solidFill>
                  <a:schemeClr val="lt1"/>
                </a:solidFill>
              </a:rPr>
              <a:t>he use of disrespectful language is prohibited in the questions, this is a supportive, learning environment for all - please engage accordingly.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❏"/>
            </a:pPr>
            <a:r>
              <a:rPr lang="en-GB" sz="1300">
                <a:solidFill>
                  <a:schemeClr val="lt1"/>
                </a:solidFill>
              </a:rPr>
              <a:t>Please review Code of Conduct (in Student Undertaking Agreement) if unsure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No question is daft or silly - </a:t>
            </a:r>
            <a:r>
              <a:rPr b="1" lang="en-GB" sz="1500">
                <a:solidFill>
                  <a:schemeClr val="lt1"/>
                </a:solidFill>
              </a:rPr>
              <a:t>ask them!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Q&amp;A</a:t>
            </a:r>
            <a:r>
              <a:rPr lang="en-GB" sz="1500">
                <a:solidFill>
                  <a:schemeClr val="lt1"/>
                </a:solidFill>
              </a:rPr>
              <a:t> session at the end of the lesson, should you wish to ask any follow-up questions.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Should you have any questions after the lecture, please schedule a mentor session.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For all non-academic questions, please submit a query: </a:t>
            </a:r>
            <a:r>
              <a:rPr lang="en-GB" sz="1500" u="sng">
                <a:solidFill>
                  <a:schemeClr val="hlink"/>
                </a:solidFill>
                <a:hlinkClick r:id="rId4"/>
              </a:rPr>
              <a:t>www.hyperiondev.com/support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8913"/>
            <a:ext cx="9144003" cy="512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7375"/>
            <a:ext cx="9334901" cy="52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682775" y="1791450"/>
            <a:ext cx="31527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Lecture Objectives</a:t>
            </a:r>
            <a:endParaRPr sz="4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740650" y="1244063"/>
            <a:ext cx="40206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CSS Basics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Adding CSS to web pages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Syntax of CSS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CSS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CSS (Cascading Style Sheets) is a styling language used to add style to a webpage.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HTML provides structure and adds content to a webpage, while CSS enhances the visual presentation of that content through various styles.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The basic syntax of CSS includes 3 main parts: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rgbClr val="FF9900"/>
                </a:solidFill>
              </a:rPr>
              <a:t>selector </a:t>
            </a:r>
            <a:r>
              <a:rPr lang="en-GB" sz="1600">
                <a:solidFill>
                  <a:schemeClr val="lt1"/>
                </a:solidFill>
              </a:rPr>
              <a:t>- specifies the HTML element that we want to apply the styles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rgbClr val="FFFF00"/>
                </a:solidFill>
              </a:rPr>
              <a:t>property1 / property2</a:t>
            </a:r>
            <a:r>
              <a:rPr lang="en-GB" sz="1600">
                <a:solidFill>
                  <a:schemeClr val="lt1"/>
                </a:solidFill>
              </a:rPr>
              <a:t>- specifies the attribute of HTML elements that we want to change (color, background, and so on)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rgbClr val="FF00FF"/>
                </a:solidFill>
              </a:rPr>
              <a:t>value </a:t>
            </a:r>
            <a:r>
              <a:rPr lang="en-GB" sz="1600">
                <a:solidFill>
                  <a:schemeClr val="lt1"/>
                </a:solidFill>
              </a:rPr>
              <a:t>- specifies the new value you want to assign to the property (color of the text to red, background to gray, and so on)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9900"/>
                </a:solidFill>
              </a:rPr>
              <a:t>p</a:t>
            </a:r>
            <a:r>
              <a:rPr lang="en-GB" sz="1600">
                <a:solidFill>
                  <a:schemeClr val="lt1"/>
                </a:solidFill>
              </a:rPr>
              <a:t>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        </a:t>
            </a:r>
            <a:r>
              <a:rPr lang="en-GB" sz="1600">
                <a:solidFill>
                  <a:srgbClr val="FFFF00"/>
                </a:solidFill>
              </a:rPr>
              <a:t>color</a:t>
            </a:r>
            <a:r>
              <a:rPr lang="en-GB" sz="1600">
                <a:solidFill>
                  <a:schemeClr val="lt1"/>
                </a:solidFill>
              </a:rPr>
              <a:t>: </a:t>
            </a:r>
            <a:r>
              <a:rPr lang="en-GB" sz="1600">
                <a:solidFill>
                  <a:srgbClr val="FF00FF"/>
                </a:solidFill>
              </a:rPr>
              <a:t>blue</a:t>
            </a:r>
            <a:r>
              <a:rPr lang="en-GB" sz="1600">
                <a:solidFill>
                  <a:schemeClr val="lt1"/>
                </a:solidFill>
              </a:rPr>
              <a:t>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    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CSS in web pages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CSS is used for styling the look and formatting of a document written in HTML.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Inline CSS: Styles added directly to the HTML element.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Internal CSS: Styles defined at the head section of the document.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External CSS: Styles defined in a separate file.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&lt;p style="color:red"&gt;This paragraph is styled with inline CSS.&lt;/p&gt;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&lt;head&gt;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  &lt;style&gt;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      p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          color: red;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      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  &lt;/style&gt;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&lt;/head&gt;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External CSS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External CSS is an approach to applying CSS styles to HTML pages by defining the CSS in a separate file.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600"/>
              <a:buChar char="❏"/>
            </a:pPr>
            <a:r>
              <a:rPr lang="en-GB" sz="1600">
                <a:solidFill>
                  <a:srgbClr val="FF00FF"/>
                </a:solidFill>
              </a:rPr>
              <a:t>style.css</a:t>
            </a:r>
            <a:endParaRPr sz="1600">
              <a:solidFill>
                <a:srgbClr val="FF00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p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color: blue;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Char char="❏"/>
            </a:pPr>
            <a:r>
              <a:rPr lang="en-GB" sz="1600">
                <a:solidFill>
                  <a:srgbClr val="FF9900"/>
                </a:solidFill>
              </a:rPr>
              <a:t>i</a:t>
            </a:r>
            <a:r>
              <a:rPr lang="en-GB" sz="1600">
                <a:solidFill>
                  <a:srgbClr val="FF9900"/>
                </a:solidFill>
              </a:rPr>
              <a:t>ndex.html</a:t>
            </a:r>
            <a:endParaRPr sz="1600">
              <a:solidFill>
                <a:srgbClr val="FF99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&lt;head&gt;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&lt;link href="</a:t>
            </a:r>
            <a:r>
              <a:rPr lang="en-GB" sz="1600">
                <a:solidFill>
                  <a:srgbClr val="FF00FF"/>
                </a:solidFill>
              </a:rPr>
              <a:t>style.css</a:t>
            </a:r>
            <a:r>
              <a:rPr lang="en-GB" sz="1600">
                <a:solidFill>
                  <a:schemeClr val="lt1"/>
                </a:solidFill>
              </a:rPr>
              <a:t>" rel="stylesheet"&gt;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&lt;title&gt;Browser&lt;/title&gt;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&lt;/head&gt;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CSS Selectors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1. Type (Tag) Selectors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Syntax: element { property: value; }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Example: p { color: #333; font-size: 16px; }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Targets all elements of a specified type, e.g., all &lt;p&gt; elements on the page.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Useful for applying general styles to specific elements across the entire page.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2. Class Selectors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Syntax: .classname { property: value; }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Example: .highlight { background-color: yellow; }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Targets elements with a specific class attribute value, e.g., &lt;div class="highlight"&gt;.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Can be applied to multiple elements with the same class.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CSS Selectors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3. ID Selectors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Syntax: #id { property: value; }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Example: #header { font-size: 24px; }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Targets a single element with a specific ID attribute value, e.g., &lt;div id="header"&gt;.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IDs should be unique on a page; use for specific, one-of-a-kind styling.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4. Attribute Selectors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Syntax: [attribute="value"] { property: value; }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Example: [type="submit"] { background-color: #008CBA; }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Targets elements with a specific attribute value, e.g., &lt;input type="submit"&gt;.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Offers flexibility in targeting elements based on attribute values.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  <a:endParaRPr b="1" sz="28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4"/>
              </a:rPr>
              <a:t>https://www.programiz.com/css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5"/>
              </a:rPr>
              <a:t>https://developer.mozilla.org/en-US/docs/Learn/Getting_started_with_the_web/CSS_basics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6"/>
              </a:rPr>
              <a:t>https://developer.mozilla.org/en-US/docs/Learn/CSS/First_steps/What_is_CSS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